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58"/>
  </p:notesMasterIdLst>
  <p:handoutMasterIdLst>
    <p:handoutMasterId r:id="rId59"/>
  </p:handoutMasterIdLst>
  <p:sldIdLst>
    <p:sldId id="283" r:id="rId35"/>
    <p:sldId id="306" r:id="rId36"/>
    <p:sldId id="307" r:id="rId37"/>
    <p:sldId id="299" r:id="rId38"/>
    <p:sldId id="308" r:id="rId39"/>
    <p:sldId id="309" r:id="rId40"/>
    <p:sldId id="298" r:id="rId41"/>
    <p:sldId id="295" r:id="rId42"/>
    <p:sldId id="296" r:id="rId43"/>
    <p:sldId id="297" r:id="rId44"/>
    <p:sldId id="310" r:id="rId45"/>
    <p:sldId id="300" r:id="rId46"/>
    <p:sldId id="290" r:id="rId47"/>
    <p:sldId id="291" r:id="rId48"/>
    <p:sldId id="292" r:id="rId49"/>
    <p:sldId id="293" r:id="rId50"/>
    <p:sldId id="294" r:id="rId51"/>
    <p:sldId id="305" r:id="rId52"/>
    <p:sldId id="301" r:id="rId53"/>
    <p:sldId id="302" r:id="rId54"/>
    <p:sldId id="303" r:id="rId55"/>
    <p:sldId id="304" r:id="rId56"/>
    <p:sldId id="257"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06"/>
            <p14:sldId id="307"/>
            <p14:sldId id="299"/>
            <p14:sldId id="308"/>
            <p14:sldId id="309"/>
            <p14:sldId id="298"/>
            <p14:sldId id="295"/>
            <p14:sldId id="296"/>
            <p14:sldId id="297"/>
            <p14:sldId id="310"/>
            <p14:sldId id="300"/>
            <p14:sldId id="290"/>
            <p14:sldId id="291"/>
            <p14:sldId id="292"/>
            <p14:sldId id="293"/>
            <p14:sldId id="294"/>
            <p14:sldId id="305"/>
            <p14:sldId id="301"/>
            <p14:sldId id="302"/>
            <p14:sldId id="303"/>
            <p14:sldId id="30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95742" autoAdjust="0"/>
  </p:normalViewPr>
  <p:slideViewPr>
    <p:cSldViewPr>
      <p:cViewPr varScale="1">
        <p:scale>
          <a:sx n="92" d="100"/>
          <a:sy n="92" d="100"/>
        </p:scale>
        <p:origin x="132" y="3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presProps" Target="presProp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6/22/2017 9:56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6/22/2017 9:56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a:t>
            </a:r>
            <a:r>
              <a:rPr lang="en-US" baseline="0" dirty="0"/>
              <a:t> probably somewhere in the building today. In fact, is he here?</a:t>
            </a:r>
          </a:p>
          <a:p>
            <a:endParaRPr lang="en-US" baseline="0" dirty="0"/>
          </a:p>
          <a:p>
            <a:r>
              <a:rPr lang="en-US" baseline="0" dirty="0"/>
              <a:t>The continuing moving of the goal post.</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a:p>
        </p:txBody>
      </p:sp>
    </p:spTree>
    <p:extLst>
      <p:ext uri="{BB962C8B-B14F-4D97-AF65-F5344CB8AC3E}">
        <p14:creationId xmlns:p14="http://schemas.microsoft.com/office/powerpoint/2010/main" val="322058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102524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7436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6</a:t>
            </a:fld>
            <a:endParaRPr lang="en-US"/>
          </a:p>
        </p:txBody>
      </p:sp>
    </p:spTree>
    <p:extLst>
      <p:ext uri="{BB962C8B-B14F-4D97-AF65-F5344CB8AC3E}">
        <p14:creationId xmlns:p14="http://schemas.microsoft.com/office/powerpoint/2010/main" val="342911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6/22/2017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6/22/2017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6/22/2017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6/22/2017 9:56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9.xml"/><Relationship Id="rId6" Type="http://schemas.openxmlformats.org/officeDocument/2006/relationships/slideMaster" Target="../slideMasters/slideMaster1.xml"/><Relationship Id="rId5" Type="http://schemas.openxmlformats.org/officeDocument/2006/relationships/customXml" Target="../../customXml/item24.xml"/><Relationship Id="rId4" Type="http://schemas.openxmlformats.org/officeDocument/2006/relationships/customXml" Target="../../customXml/item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png"/><Relationship Id="rId2" Type="http://schemas.openxmlformats.org/officeDocument/2006/relationships/customXml" Target="../../customXml/item8.xml"/><Relationship Id="rId1" Type="http://schemas.openxmlformats.org/officeDocument/2006/relationships/customXml" Target="../../customXml/item32.xml"/><Relationship Id="rId6" Type="http://schemas.openxmlformats.org/officeDocument/2006/relationships/slideMaster" Target="../slideMasters/slideMaster1.xml"/><Relationship Id="rId5" Type="http://schemas.openxmlformats.org/officeDocument/2006/relationships/customXml" Target="../../customXml/item11.xml"/><Relationship Id="rId4" Type="http://schemas.openxmlformats.org/officeDocument/2006/relationships/customXml" Target="../../customXml/item1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2.png"/><Relationship Id="rId2" Type="http://schemas.openxmlformats.org/officeDocument/2006/relationships/customXml" Target="../../customXml/item22.xml"/><Relationship Id="rId1" Type="http://schemas.openxmlformats.org/officeDocument/2006/relationships/customXml" Target="../../customXml/item33.xml"/><Relationship Id="rId6" Type="http://schemas.openxmlformats.org/officeDocument/2006/relationships/slideMaster" Target="../slideMasters/slideMaster1.xml"/><Relationship Id="rId5" Type="http://schemas.openxmlformats.org/officeDocument/2006/relationships/customXml" Target="../../customXml/item19.xml"/><Relationship Id="rId4" Type="http://schemas.openxmlformats.org/officeDocument/2006/relationships/customXml" Target="../../customXml/item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6210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2DA03090-7B89-A74E-99C5-5089F8C49D4E}" type="datetimeFigureOut">
              <a:rPr lang="en-US" smtClean="0"/>
              <a:t>6/22/2017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6663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2"/>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Artificial Intelligence, Machine Learning and 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160292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1097280"/>
            <a:ext cx="7315200" cy="1181862"/>
          </a:xfrm>
        </p:spPr>
        <p:txBody>
          <a:bodyPr/>
          <a:lstStyle/>
          <a:p>
            <a:r>
              <a:rPr lang="en-US"/>
              <a:t>Translator Hub</a:t>
            </a:r>
            <a:endParaRPr lang="en-US" dirty="0"/>
          </a:p>
        </p:txBody>
      </p:sp>
    </p:spTree>
    <p:extLst>
      <p:ext uri="{BB962C8B-B14F-4D97-AF65-F5344CB8AC3E}">
        <p14:creationId xmlns:p14="http://schemas.microsoft.com/office/powerpoint/2010/main" val="1141678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translation</a:t>
            </a:r>
          </a:p>
        </p:txBody>
      </p:sp>
      <p:sp>
        <p:nvSpPr>
          <p:cNvPr id="5" name="Text Placeholder 4"/>
          <p:cNvSpPr>
            <a:spLocks noGrp="1"/>
          </p:cNvSpPr>
          <p:nvPr>
            <p:ph type="body" sz="quarter" idx="10"/>
          </p:nvPr>
        </p:nvSpPr>
        <p:spPr>
          <a:xfrm>
            <a:off x="365760" y="1371600"/>
            <a:ext cx="11704320" cy="2452979"/>
          </a:xfrm>
        </p:spPr>
        <p:txBody>
          <a:bodyPr/>
          <a:lstStyle/>
          <a:p>
            <a:r>
              <a:rPr lang="en-US" dirty="0"/>
              <a:t>Many services start as English only</a:t>
            </a:r>
          </a:p>
          <a:p>
            <a:pPr lvl="1"/>
            <a:r>
              <a:rPr lang="en-US" dirty="0"/>
              <a:t>Cognitive Services</a:t>
            </a:r>
          </a:p>
          <a:p>
            <a:pPr lvl="1"/>
            <a:r>
              <a:rPr lang="en-US" dirty="0"/>
              <a:t>Certain LUIS features</a:t>
            </a:r>
          </a:p>
          <a:p>
            <a:pPr lvl="1"/>
            <a:r>
              <a:rPr lang="en-US" dirty="0"/>
              <a:t>Translate before sending to service</a:t>
            </a:r>
          </a:p>
          <a:p>
            <a:r>
              <a:rPr lang="en-US" dirty="0"/>
              <a:t>Bots are a conversational interface</a:t>
            </a:r>
          </a:p>
          <a:p>
            <a:pPr lvl="1"/>
            <a:r>
              <a:rPr lang="en-US" dirty="0"/>
              <a:t>Translate for globalization/localization</a:t>
            </a:r>
          </a:p>
        </p:txBody>
      </p:sp>
    </p:spTree>
    <p:extLst>
      <p:ext uri="{BB962C8B-B14F-4D97-AF65-F5344CB8AC3E}">
        <p14:creationId xmlns:p14="http://schemas.microsoft.com/office/powerpoint/2010/main" val="2857081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826" y="1657849"/>
            <a:ext cx="9692598" cy="2926955"/>
          </a:xfrm>
        </p:spPr>
        <p:txBody>
          <a:bodyPr/>
          <a:lstStyle/>
          <a:p>
            <a:r>
              <a:rPr lang="en-US" sz="6600" i="1" dirty="0">
                <a:solidFill>
                  <a:schemeClr val="accent5"/>
                </a:solidFill>
              </a:rPr>
              <a:t>“Artificial Intelligence is just whatever a computer can’t do yet</a:t>
            </a:r>
            <a:r>
              <a:rPr lang="mr-IN" sz="6600" i="1" dirty="0">
                <a:solidFill>
                  <a:schemeClr val="accent5"/>
                </a:solidFill>
              </a:rPr>
              <a:t>…</a:t>
            </a:r>
            <a:r>
              <a:rPr lang="en-US" sz="6600" i="1" dirty="0">
                <a:solidFill>
                  <a:schemeClr val="accent5"/>
                </a:solidFill>
              </a:rPr>
              <a:t>”</a:t>
            </a:r>
          </a:p>
        </p:txBody>
      </p:sp>
      <p:sp>
        <p:nvSpPr>
          <p:cNvPr id="3" name="Text Placeholder 2"/>
          <p:cNvSpPr>
            <a:spLocks noGrp="1"/>
          </p:cNvSpPr>
          <p:nvPr>
            <p:ph type="body" idx="4294967295"/>
          </p:nvPr>
        </p:nvSpPr>
        <p:spPr>
          <a:xfrm>
            <a:off x="3258167" y="4904820"/>
            <a:ext cx="10725150" cy="683264"/>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1517208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translations</a:t>
            </a:r>
          </a:p>
        </p:txBody>
      </p:sp>
      <p:sp>
        <p:nvSpPr>
          <p:cNvPr id="3" name="Text Placeholder 2"/>
          <p:cNvSpPr>
            <a:spLocks noGrp="1"/>
          </p:cNvSpPr>
          <p:nvPr>
            <p:ph type="body" sz="quarter" idx="10"/>
          </p:nvPr>
        </p:nvSpPr>
        <p:spPr>
          <a:xfrm>
            <a:off x="365760" y="1371600"/>
            <a:ext cx="11704320" cy="2563779"/>
          </a:xfrm>
        </p:spPr>
        <p:txBody>
          <a:bodyPr/>
          <a:lstStyle/>
          <a:p>
            <a:r>
              <a:rPr lang="en-US" dirty="0"/>
              <a:t>Text Translator API</a:t>
            </a:r>
          </a:p>
          <a:p>
            <a:pPr lvl="1"/>
            <a:r>
              <a:rPr lang="en-US" dirty="0"/>
              <a:t>Context unaware translations</a:t>
            </a:r>
          </a:p>
          <a:p>
            <a:r>
              <a:rPr lang="en-US" dirty="0"/>
              <a:t>Microsoft Translator Hub</a:t>
            </a:r>
          </a:p>
          <a:p>
            <a:pPr lvl="1"/>
            <a:r>
              <a:rPr lang="en-US" dirty="0"/>
              <a:t>Add context to translations</a:t>
            </a:r>
          </a:p>
          <a:p>
            <a:r>
              <a:rPr lang="en-US" dirty="0"/>
              <a:t>Collaborative Translation Framework (CTF)</a:t>
            </a:r>
          </a:p>
          <a:p>
            <a:pPr lvl="1"/>
            <a:r>
              <a:rPr lang="en-US" dirty="0"/>
              <a:t>Crowd source translations</a:t>
            </a:r>
          </a:p>
        </p:txBody>
      </p:sp>
    </p:spTree>
    <p:extLst>
      <p:ext uri="{BB962C8B-B14F-4D97-AF65-F5344CB8AC3E}">
        <p14:creationId xmlns:p14="http://schemas.microsoft.com/office/powerpoint/2010/main" val="377067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CE4C5-80FE-4B04-A24D-18A98E5F529D}"/>
              </a:ext>
            </a:extLst>
          </p:cNvPr>
          <p:cNvSpPr>
            <a:spLocks noGrp="1"/>
          </p:cNvSpPr>
          <p:nvPr>
            <p:ph type="title"/>
          </p:nvPr>
        </p:nvSpPr>
        <p:spPr>
          <a:xfrm>
            <a:off x="274639" y="1209973"/>
            <a:ext cx="10056812" cy="2179058"/>
          </a:xfrm>
        </p:spPr>
        <p:txBody>
          <a:bodyPr/>
          <a:lstStyle/>
          <a:p>
            <a:r>
              <a:rPr lang="en-US" dirty="0"/>
              <a:t>Implementing automatic translations</a:t>
            </a:r>
          </a:p>
        </p:txBody>
      </p:sp>
    </p:spTree>
    <p:extLst>
      <p:ext uri="{BB962C8B-B14F-4D97-AF65-F5344CB8AC3E}">
        <p14:creationId xmlns:p14="http://schemas.microsoft.com/office/powerpoint/2010/main" val="12878797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6141" y="936970"/>
            <a:ext cx="11704191" cy="4154984"/>
          </a:xfrm>
          <a:prstGeom prst="rect">
            <a:avLst/>
          </a:prstGeom>
        </p:spPr>
        <p:txBody>
          <a:bodyPr wrap="square">
            <a:spAutoFit/>
          </a:bodyPr>
          <a:lstStyle/>
          <a:p>
            <a:pPr algn="ctr"/>
            <a:r>
              <a:rPr lang="en-US" sz="6600"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566506" y="5326042"/>
            <a:ext cx="1072515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Rick </a:t>
            </a:r>
            <a:r>
              <a:rPr lang="en-US" dirty="0" err="1"/>
              <a:t>Barazza</a:t>
            </a:r>
            <a:r>
              <a:rPr lang="en-US" dirty="0"/>
              <a:t>, Microsoft DX</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05878" y="374493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Is it weird? </a:t>
            </a:r>
          </a:p>
          <a:p>
            <a:pPr algn="ctr" defTabSz="931867">
              <a:lnSpc>
                <a:spcPct val="90000"/>
              </a:lnSpc>
              <a:defRPr/>
            </a:pPr>
            <a:r>
              <a:rPr lang="en-US" sz="2400" i="1" kern="0" dirty="0">
                <a:solidFill>
                  <a:srgbClr val="7030A0"/>
                </a:solidFill>
              </a:rPr>
              <a:t>(Anomaly)</a:t>
            </a:r>
            <a:endParaRPr lang="en-US" sz="2800" i="1" kern="0" dirty="0">
              <a:solidFill>
                <a:srgbClr val="7030A0"/>
              </a:solidFill>
            </a:endParaRPr>
          </a:p>
        </p:txBody>
      </p:sp>
      <p:sp>
        <p:nvSpPr>
          <p:cNvPr id="21" name="TextBox 20"/>
          <p:cNvSpPr txBox="1"/>
          <p:nvPr/>
        </p:nvSpPr>
        <p:spPr>
          <a:xfrm>
            <a:off x="6866453" y="670740"/>
            <a:ext cx="286125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What next?</a:t>
            </a:r>
          </a:p>
          <a:p>
            <a:pPr algn="ctr" defTabSz="931867">
              <a:lnSpc>
                <a:spcPct val="90000"/>
              </a:lnSpc>
              <a:defRPr/>
            </a:pPr>
            <a:r>
              <a:rPr lang="en-US" sz="2400" kern="0" dirty="0">
                <a:solidFill>
                  <a:srgbClr val="7030A0"/>
                </a:solidFill>
              </a:rPr>
              <a:t>(Reinforcement Learning)</a:t>
            </a:r>
            <a:endParaRPr lang="en-US" sz="2800" kern="0" dirty="0">
              <a:solidFill>
                <a:srgbClr val="7030A0"/>
              </a:solidFill>
            </a:endParaRPr>
          </a:p>
        </p:txBody>
      </p:sp>
      <p:sp>
        <p:nvSpPr>
          <p:cNvPr id="14" name="TextBox 13"/>
          <p:cNvSpPr txBox="1"/>
          <p:nvPr/>
        </p:nvSpPr>
        <p:spPr>
          <a:xfrm>
            <a:off x="4209354" y="300870"/>
            <a:ext cx="2861251" cy="1425392"/>
          </a:xfrm>
          <a:prstGeom prst="rect">
            <a:avLst/>
          </a:prstGeom>
          <a:noFill/>
        </p:spPr>
        <p:txBody>
          <a:bodyPr wrap="square" lIns="182802" tIns="146241" rIns="182802" bIns="146241" rtlCol="0">
            <a:spAutoFit/>
          </a:bodyPr>
          <a:lstStyle/>
          <a:p>
            <a:pPr algn="ctr" defTabSz="931867">
              <a:lnSpc>
                <a:spcPct val="90000"/>
              </a:lnSpc>
              <a:defRPr/>
            </a:pPr>
            <a:r>
              <a:rPr lang="en-US" sz="2800" kern="0" dirty="0"/>
              <a:t>Predict how much/many</a:t>
            </a:r>
          </a:p>
          <a:p>
            <a:pPr algn="ctr" defTabSz="931867">
              <a:lnSpc>
                <a:spcPct val="90000"/>
              </a:lnSpc>
              <a:defRPr/>
            </a:pPr>
            <a:r>
              <a:rPr lang="en-US" sz="2400" i="1" kern="0" dirty="0">
                <a:solidFill>
                  <a:srgbClr val="7030A0"/>
                </a:solidFill>
              </a:rPr>
              <a:t>(Regression)</a:t>
            </a:r>
          </a:p>
        </p:txBody>
      </p:sp>
      <p:sp>
        <p:nvSpPr>
          <p:cNvPr id="6" name="TextBox 5"/>
          <p:cNvSpPr txBox="1"/>
          <p:nvPr/>
        </p:nvSpPr>
        <p:spPr>
          <a:xfrm>
            <a:off x="769654" y="101356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Which category?</a:t>
            </a:r>
          </a:p>
          <a:p>
            <a:pPr algn="ctr" defTabSz="931867">
              <a:lnSpc>
                <a:spcPct val="90000"/>
              </a:lnSpc>
              <a:defRPr/>
            </a:pPr>
            <a:r>
              <a:rPr lang="en-US" sz="2400" i="1" kern="0" dirty="0">
                <a:solidFill>
                  <a:srgbClr val="7030A0"/>
                </a:solidFill>
              </a:rPr>
              <a:t>(Classification)</a:t>
            </a:r>
            <a:endParaRPr lang="en-US" sz="2800" i="1" kern="0" dirty="0">
              <a:solidFill>
                <a:srgbClr val="7030A0"/>
              </a:solidFill>
            </a:endParaRPr>
          </a:p>
        </p:txBody>
      </p:sp>
      <p:sp>
        <p:nvSpPr>
          <p:cNvPr id="17" name="TextBox 16"/>
          <p:cNvSpPr txBox="1"/>
          <p:nvPr/>
        </p:nvSpPr>
        <p:spPr>
          <a:xfrm>
            <a:off x="7070605" y="3972910"/>
            <a:ext cx="284440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Data structure</a:t>
            </a:r>
          </a:p>
          <a:p>
            <a:pPr algn="ctr" defTabSz="931867">
              <a:lnSpc>
                <a:spcPct val="90000"/>
              </a:lnSpc>
              <a:defRPr/>
            </a:pPr>
            <a:r>
              <a:rPr lang="en-US" sz="2400" kern="0" dirty="0">
                <a:solidFill>
                  <a:srgbClr val="7030A0"/>
                </a:solidFill>
              </a:rPr>
              <a:t>(Clustering,</a:t>
            </a:r>
          </a:p>
          <a:p>
            <a:pPr algn="ctr" defTabSz="931867">
              <a:lnSpc>
                <a:spcPct val="90000"/>
              </a:lnSpc>
              <a:defRPr/>
            </a:pPr>
            <a:r>
              <a:rPr lang="en-US" sz="24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460" y="4635151"/>
            <a:ext cx="3053045" cy="22367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61" y="2293446"/>
            <a:ext cx="3826439" cy="316369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921" y="3744936"/>
            <a:ext cx="3759367" cy="2899405"/>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304" y="1182301"/>
            <a:ext cx="2699349" cy="222229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651" y="993086"/>
            <a:ext cx="3420791" cy="2674265"/>
          </a:xfrm>
          <a:prstGeom prst="rect">
            <a:avLst/>
          </a:prstGeom>
        </p:spPr>
      </p:pic>
      <p:sp>
        <p:nvSpPr>
          <p:cNvPr id="26" name="TextBox 25"/>
          <p:cNvSpPr txBox="1"/>
          <p:nvPr/>
        </p:nvSpPr>
        <p:spPr>
          <a:xfrm>
            <a:off x="287061" y="6438888"/>
            <a:ext cx="384233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1000" y="552901"/>
            <a:ext cx="3359494" cy="5691799"/>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217940" y="1391320"/>
            <a:ext cx="2127162" cy="453049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116166" y="1208442"/>
            <a:ext cx="2101774" cy="4896255"/>
          </a:xfrm>
          <a:prstGeom prst="rect">
            <a:avLst/>
          </a:prstGeom>
        </p:spPr>
      </p:pic>
      <p:grpSp>
        <p:nvGrpSpPr>
          <p:cNvPr id="46" name="Group 45"/>
          <p:cNvGrpSpPr/>
          <p:nvPr/>
        </p:nvGrpSpPr>
        <p:grpSpPr>
          <a:xfrm>
            <a:off x="7604620" y="931051"/>
            <a:ext cx="1280146" cy="4825938"/>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9110440" y="433037"/>
            <a:ext cx="3359494" cy="5691799"/>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a53d73d2-368b-429e-b817-1324eec1382c" Revision="1" Stencil="7276b9ef-3953-4dce-a89b-ed85f20b8b93" StencilVersion="1.0"/>
</Control>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Control xmlns="http://schemas.microsoft.com/VisualStudio/2011/storyboarding/control">
  <Id Name="d69996e1-3d61-4686-9b63-f1b855c596ab"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a53d73d2-368b-429e-b817-1324eec1382c"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Control xmlns="http://schemas.microsoft.com/VisualStudio/2011/storyboarding/control">
  <Id Name="369f9055-6b6c-48b9-9320-5df2d46c430a"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a53d73d2-368b-429e-b817-1324eec1382c"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a53d73d2-368b-429e-b817-1324eec1382c" Revision="1" Stencil="7276b9ef-3953-4dce-a89b-ed85f20b8b93" StencilVersion="1.0"/>
</Control>
</file>

<file path=customXml/item6.xml><?xml version="1.0" encoding="utf-8"?>
<Control xmlns="http://schemas.microsoft.com/VisualStudio/2011/storyboarding/control">
  <Id Name="d69996e1-3d61-4686-9b63-f1b855c596ab" Revision="1" Stencil="7276b9ef-3953-4dce-a89b-ed85f20b8b93" StencilVersion="1.0"/>
</Control>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0.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1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3.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5.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7.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8.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9.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0.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3.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4.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5.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6.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7.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8.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0.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31.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3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3.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5.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6.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7.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8.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9.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2524</TotalTime>
  <Words>1122</Words>
  <Application>Microsoft Office PowerPoint</Application>
  <PresentationFormat>Custom</PresentationFormat>
  <Paragraphs>173</Paragraphs>
  <Slides>23</Slides>
  <Notes>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Consolas</vt:lpstr>
      <vt:lpstr>Mangal</vt:lpstr>
      <vt:lpstr>Segoe UI</vt:lpstr>
      <vt:lpstr>Segoe UI Light</vt:lpstr>
      <vt:lpstr>Segoe UI Semibold</vt:lpstr>
      <vt:lpstr>Segoe UI Semilight</vt:lpstr>
      <vt:lpstr>Wingdings</vt:lpstr>
      <vt:lpstr>WHITE TEMPLATE</vt:lpstr>
      <vt:lpstr>Artificial Intelligence, Machine Learning and Microsoft Cognitive Services</vt:lpstr>
      <vt:lpstr>“Artificial Intelligence is just whatever a computer can’t do yet…”</vt:lpstr>
      <vt:lpstr>PowerPoint Presentation</vt:lpstr>
      <vt:lpstr>Does your bot need AI?</vt:lpstr>
      <vt:lpstr>PowerPoint Presentation</vt:lpstr>
      <vt:lpstr>PowerPoint Presentation</vt:lpstr>
      <vt:lpstr>PowerPoint Presentation</vt:lpstr>
      <vt:lpstr>Why Microsoft Cognitive Services?</vt:lpstr>
      <vt:lpstr>PowerPoint Presentation</vt:lpstr>
      <vt:lpstr>PowerPoint Presentation</vt:lpstr>
      <vt:lpstr>Cognitive Services Demos</vt:lpstr>
      <vt:lpstr>PowerPoint Presentation</vt:lpstr>
      <vt:lpstr>Text Analytics</vt:lpstr>
      <vt:lpstr>What is the user saying?</vt:lpstr>
      <vt:lpstr>Text Analytics</vt:lpstr>
      <vt:lpstr>PowerPoint Presentation</vt:lpstr>
      <vt:lpstr>Text Analytics</vt:lpstr>
      <vt:lpstr>Translator Hub</vt:lpstr>
      <vt:lpstr>Automating translation</vt:lpstr>
      <vt:lpstr>Managing translations</vt:lpstr>
      <vt:lpstr>Implementing automatic translations</vt:lpstr>
      <vt:lpstr>Your turn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213</cp:revision>
  <dcterms:created xsi:type="dcterms:W3CDTF">2015-06-04T21:40:17Z</dcterms:created>
  <dcterms:modified xsi:type="dcterms:W3CDTF">2017-06-21T23:56:56Z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